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0"/>
  </p:notesMasterIdLst>
  <p:handoutMasterIdLst>
    <p:handoutMasterId r:id="rId31"/>
  </p:handoutMasterIdLst>
  <p:sldIdLst>
    <p:sldId id="618" r:id="rId5"/>
    <p:sldId id="345" r:id="rId6"/>
    <p:sldId id="620" r:id="rId7"/>
    <p:sldId id="628" r:id="rId8"/>
    <p:sldId id="650" r:id="rId9"/>
    <p:sldId id="649" r:id="rId10"/>
    <p:sldId id="640" r:id="rId11"/>
    <p:sldId id="637" r:id="rId12"/>
    <p:sldId id="646" r:id="rId13"/>
    <p:sldId id="647" r:id="rId14"/>
    <p:sldId id="278" r:id="rId15"/>
    <p:sldId id="655" r:id="rId16"/>
    <p:sldId id="623" r:id="rId17"/>
    <p:sldId id="625" r:id="rId18"/>
    <p:sldId id="626" r:id="rId19"/>
    <p:sldId id="651" r:id="rId20"/>
    <p:sldId id="634" r:id="rId21"/>
    <p:sldId id="654" r:id="rId22"/>
    <p:sldId id="630" r:id="rId23"/>
    <p:sldId id="631" r:id="rId24"/>
    <p:sldId id="633" r:id="rId25"/>
    <p:sldId id="648" r:id="rId26"/>
    <p:sldId id="656" r:id="rId27"/>
    <p:sldId id="657" r:id="rId28"/>
    <p:sldId id="421" r:id="rId29"/>
  </p:sldIdLst>
  <p:sldSz cx="12192000" cy="6858000"/>
  <p:notesSz cx="6669088" cy="97536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27" autoAdjust="0"/>
    <p:restoredTop sz="92399" autoAdjust="0"/>
  </p:normalViewPr>
  <p:slideViewPr>
    <p:cSldViewPr snapToGrid="0">
      <p:cViewPr varScale="1">
        <p:scale>
          <a:sx n="83" d="100"/>
          <a:sy n="83" d="100"/>
        </p:scale>
        <p:origin x="10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22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90515" cy="4896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002" y="0"/>
            <a:ext cx="2890514" cy="4896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68883-59E8-4B8D-B118-0A075110DE78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263958"/>
            <a:ext cx="2890515" cy="48964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002" y="9263958"/>
            <a:ext cx="2890514" cy="48964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6C306-2E2D-45A5-B533-49A75C3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4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90515" cy="4896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002" y="0"/>
            <a:ext cx="2890514" cy="4896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A2A93-340F-4E57-BE8D-50C4AD982932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19200"/>
            <a:ext cx="5849938" cy="32908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438" y="4693970"/>
            <a:ext cx="5336213" cy="384023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263958"/>
            <a:ext cx="2890515" cy="48964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002" y="9263958"/>
            <a:ext cx="2890514" cy="48964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7FC774-458C-4972-8F98-DC16B20E5F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61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FC774-458C-4972-8F98-DC16B20E5F0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697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5F08F-F552-455C-AB96-A0F5480B75FE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7754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FC774-458C-4972-8F98-DC16B20E5F0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51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28650" lvl="1" indent="-171450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9B29F-0C48-4413-AA90-031D1534AB3A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20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FC774-458C-4972-8F98-DC16B20E5F0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8492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7FC774-458C-4972-8F98-DC16B20E5F0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834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229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370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239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 txBox="1">
            <a:spLocks/>
          </p:cNvSpPr>
          <p:nvPr userDrawn="1"/>
        </p:nvSpPr>
        <p:spPr>
          <a:xfrm rot="5400000">
            <a:off x="10553155" y="5219164"/>
            <a:ext cx="2959826" cy="291737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© UNDP – Implementing the 2030 Agenda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3431" y="-1"/>
            <a:ext cx="655507" cy="1257658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 userDrawn="1"/>
        </p:nvSpPr>
        <p:spPr>
          <a:xfrm>
            <a:off x="914402" y="-1"/>
            <a:ext cx="10609031" cy="74562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80465" tIns="40232" rIns="80465" bIns="40232" rtlCol="0" anchor="ctr" anchorCtr="0">
            <a:noAutofit/>
          </a:bodyPr>
          <a:lstStyle>
            <a:lvl1pPr algn="ctr" defTabSz="1072866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800" dirty="0">
              <a:solidFill>
                <a:schemeClr val="bg1"/>
              </a:solidFill>
              <a:latin typeface="Berlin Sans FB" panose="020E0602020502020306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786" y="2"/>
            <a:ext cx="769463" cy="7456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389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705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442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45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990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021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593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382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358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0199B-CD5F-4AF6-B8FD-2F77C41D4552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074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tiff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zamisli2030.ba/bs/sdgbiznislideri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zamisli2030.ba/sdg-business-week-2019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amisli2030.ba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055" t="43871" r="5152" b="36882"/>
          <a:stretch/>
        </p:blipFill>
        <p:spPr>
          <a:xfrm>
            <a:off x="2324209" y="1742993"/>
            <a:ext cx="7948453" cy="10531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1F20FF-B39B-4872-AE48-FDA44E5508DA}"/>
              </a:ext>
            </a:extLst>
          </p:cNvPr>
          <p:cNvSpPr txBox="1"/>
          <p:nvPr/>
        </p:nvSpPr>
        <p:spPr>
          <a:xfrm>
            <a:off x="356462" y="3134944"/>
            <a:ext cx="11415626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Sustainable Development Goals in Bosnia and Herzegovina</a:t>
            </a:r>
          </a:p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Donor Coordination Forum in organization of </a:t>
            </a:r>
            <a:r>
              <a:rPr lang="en-US" sz="2400" b="1" dirty="0" err="1">
                <a:solidFill>
                  <a:schemeClr val="accent5">
                    <a:lumMod val="75000"/>
                  </a:schemeClr>
                </a:solidFill>
              </a:rPr>
              <a:t>BiH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 Ministry of Finance and Treasury</a:t>
            </a:r>
          </a:p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6</a:t>
            </a:r>
            <a:r>
              <a:rPr lang="en-US" sz="2400" b="1" baseline="30000" dirty="0">
                <a:solidFill>
                  <a:schemeClr val="accent5">
                    <a:lumMod val="75000"/>
                  </a:schemeClr>
                </a:solidFill>
              </a:rPr>
              <a:t>th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 June 2019</a:t>
            </a:r>
          </a:p>
          <a:p>
            <a:pPr algn="ctr"/>
            <a:endParaRPr lang="en-US" b="1" dirty="0">
              <a:solidFill>
                <a:srgbClr val="0070C0"/>
              </a:solidFill>
            </a:endParaRPr>
          </a:p>
          <a:p>
            <a:pPr algn="ctr"/>
            <a:endParaRPr lang="en-US" b="1" dirty="0">
              <a:solidFill>
                <a:srgbClr val="0070C0"/>
              </a:solidFill>
            </a:endParaRPr>
          </a:p>
          <a:p>
            <a:pPr algn="ctr"/>
            <a:r>
              <a:rPr lang="en-US" sz="2800" b="1" dirty="0">
                <a:solidFill>
                  <a:srgbClr val="0070C0"/>
                </a:solidFill>
              </a:rPr>
              <a:t>Presenters: Members of the institutional SDG Working Group in </a:t>
            </a:r>
            <a:r>
              <a:rPr lang="en-US" sz="2800" b="1" dirty="0" err="1">
                <a:solidFill>
                  <a:srgbClr val="0070C0"/>
                </a:solidFill>
              </a:rPr>
              <a:t>BiH</a:t>
            </a:r>
            <a:endParaRPr lang="en-US" sz="2800" b="1" dirty="0">
              <a:solidFill>
                <a:srgbClr val="0070C0"/>
              </a:solidFill>
            </a:endParaRPr>
          </a:p>
          <a:p>
            <a:pPr algn="ctr"/>
            <a:r>
              <a:rPr lang="en-US" b="1" dirty="0">
                <a:solidFill>
                  <a:srgbClr val="0070C0"/>
                </a:solidFill>
              </a:rPr>
              <a:t>Ambassador Milos Prica, </a:t>
            </a:r>
            <a:r>
              <a:rPr lang="en-US" b="1" dirty="0" err="1">
                <a:solidFill>
                  <a:srgbClr val="0070C0"/>
                </a:solidFill>
              </a:rPr>
              <a:t>BiH</a:t>
            </a:r>
            <a:r>
              <a:rPr lang="en-US" b="1" dirty="0">
                <a:solidFill>
                  <a:srgbClr val="0070C0"/>
                </a:solidFill>
              </a:rPr>
              <a:t> Ministry of Foreign Affairs</a:t>
            </a:r>
          </a:p>
          <a:p>
            <a:pPr algn="ctr"/>
            <a:r>
              <a:rPr lang="en-US" b="1" dirty="0">
                <a:solidFill>
                  <a:srgbClr val="0070C0"/>
                </a:solidFill>
              </a:rPr>
              <a:t>Ms. Amra Fetahovic, </a:t>
            </a:r>
            <a:r>
              <a:rPr lang="en-US" b="1" dirty="0" err="1">
                <a:solidFill>
                  <a:srgbClr val="0070C0"/>
                </a:solidFill>
              </a:rPr>
              <a:t>BiH</a:t>
            </a:r>
            <a:r>
              <a:rPr lang="en-US" b="1" dirty="0">
                <a:solidFill>
                  <a:srgbClr val="0070C0"/>
                </a:solidFill>
              </a:rPr>
              <a:t> Directorate for Economic Planning</a:t>
            </a:r>
          </a:p>
          <a:p>
            <a:pPr algn="ctr"/>
            <a:r>
              <a:rPr lang="en-US" b="1" dirty="0">
                <a:solidFill>
                  <a:srgbClr val="0070C0"/>
                </a:solidFill>
              </a:rPr>
              <a:t>Mr. Nemanja Kovacevic, RS Ministry of European Integration and International Cooperation</a:t>
            </a:r>
          </a:p>
          <a:p>
            <a:pPr algn="ctr"/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9D775-970C-404C-AFED-74336BBA9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                        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98B90CB-B296-4BCA-B353-5DBE8F0738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8635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       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36" descr="SDG Wheel-01">
            <a:extLst>
              <a:ext uri="{FF2B5EF4-FFF2-40B4-BE49-F238E27FC236}">
                <a16:creationId xmlns:a16="http://schemas.microsoft.com/office/drawing/2014/main" id="{61DCC412-BF10-4EAF-8A82-6EBFE6334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486408" y="229757"/>
            <a:ext cx="1219184" cy="121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8D9E3EAA-8A7F-494E-BC4C-E5B9010B5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E94F9A44-122B-4207-A0B1-E1FABB484D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144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A8D9D8C1-8291-47F7-8C67-BAD1BC81FA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3395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725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EA63425-C969-43B4-A243-7EAB741C28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56" t="24731" r="6630" b="6452"/>
          <a:stretch/>
        </p:blipFill>
        <p:spPr>
          <a:xfrm>
            <a:off x="0" y="902811"/>
            <a:ext cx="11910612" cy="574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85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647073" y="228600"/>
            <a:ext cx="7790600" cy="35605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80465" tIns="40232" rIns="80465" bIns="40232" rtlCol="0" anchor="ctr" anchorCtr="0">
            <a:noAutofit/>
          </a:bodyPr>
          <a:lstStyle>
            <a:lvl1pPr algn="ctr" defTabSz="1072866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  <a:latin typeface="Berlin Sans FB" panose="020E0602020502020306" pitchFamily="34" charset="0"/>
              </a:rPr>
              <a:t>RAPID INTEGRATED ASSESSMENT - SCOPE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5253" y="1104900"/>
            <a:ext cx="507831" cy="5143500"/>
          </a:xfrm>
          <a:prstGeom prst="rect">
            <a:avLst/>
          </a:prstGeom>
          <a:solidFill>
            <a:schemeClr val="accent1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US" sz="2100" dirty="0">
                <a:solidFill>
                  <a:schemeClr val="bg1"/>
                </a:solidFill>
              </a:rPr>
              <a:t>RAPID INTEGRATED ASSESSMENT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96FB95B-0B9B-4493-B151-7B9277354B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2870" y="0"/>
            <a:ext cx="658776" cy="12953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26F48D-4B8B-4E45-B6DB-A6649A3D92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-78602"/>
            <a:ext cx="8539261" cy="68545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0D2ADE8-0B73-49B4-8FD3-08B0978D5D5D}"/>
              </a:ext>
            </a:extLst>
          </p:cNvPr>
          <p:cNvSpPr txBox="1"/>
          <p:nvPr/>
        </p:nvSpPr>
        <p:spPr>
          <a:xfrm>
            <a:off x="867380" y="928821"/>
            <a:ext cx="4932136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BiH – 17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documents</a:t>
            </a:r>
            <a:endParaRPr lang="hr-H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hr-HR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 – 24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documents</a:t>
            </a:r>
            <a:endParaRPr lang="hr-H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hr-HR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FBiH – 11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documents</a:t>
            </a:r>
            <a:endParaRPr lang="hr-H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hr-HR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Cantons – 10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documents</a:t>
            </a:r>
            <a:endParaRPr lang="hr-H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hr-HR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Municipal - 3</a:t>
            </a:r>
            <a:endParaRPr 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hr-HR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International – 4</a:t>
            </a:r>
          </a:p>
          <a:p>
            <a:endParaRPr lang="hr-H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8EA636-57B6-4425-AD68-D884157E02EA}"/>
              </a:ext>
            </a:extLst>
          </p:cNvPr>
          <p:cNvSpPr txBox="1"/>
          <p:nvPr/>
        </p:nvSpPr>
        <p:spPr>
          <a:xfrm>
            <a:off x="864674" y="6290321"/>
            <a:ext cx="2891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UNDAF, 2020 EU strategy – </a:t>
            </a:r>
            <a:r>
              <a:rPr lang="en-US" sz="1400" dirty="0" err="1"/>
              <a:t>BiH</a:t>
            </a:r>
            <a:r>
              <a:rPr lang="en-US" sz="1400" dirty="0"/>
              <a:t>, WB </a:t>
            </a:r>
            <a:r>
              <a:rPr lang="en-US" sz="1400" dirty="0" err="1"/>
              <a:t>Programme</a:t>
            </a:r>
            <a:endParaRPr lang="en-US" sz="1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E5C098-FE12-4F47-9605-914728DF2C8C}"/>
              </a:ext>
            </a:extLst>
          </p:cNvPr>
          <p:cNvSpPr txBox="1"/>
          <p:nvPr/>
        </p:nvSpPr>
        <p:spPr>
          <a:xfrm>
            <a:off x="864674" y="5335791"/>
            <a:ext cx="2752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/>
              <a:t>Gradačac, Laktaši, Bijeljina </a:t>
            </a:r>
            <a:endParaRPr lang="en-US" sz="1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4F04969-4BD2-4FDB-920F-421BFAB8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0841" y="891856"/>
            <a:ext cx="1114078" cy="109578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0DCC45C-60D6-43DF-BC42-2072ABB825E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535" r="5564"/>
          <a:stretch/>
        </p:blipFill>
        <p:spPr>
          <a:xfrm>
            <a:off x="3564293" y="1713635"/>
            <a:ext cx="1236307" cy="123634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2F66DA6-F961-43AF-9877-A7B8937661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9648" y="2916756"/>
            <a:ext cx="1200570" cy="1286667"/>
          </a:xfrm>
          <a:prstGeom prst="rect">
            <a:avLst/>
          </a:prstGeom>
        </p:spPr>
      </p:pic>
      <p:pic>
        <p:nvPicPr>
          <p:cNvPr id="18" name="Picture 2" descr="Slikovni rezultat za cantons federation BiH">
            <a:extLst>
              <a:ext uri="{FF2B5EF4-FFF2-40B4-BE49-F238E27FC236}">
                <a16:creationId xmlns:a16="http://schemas.microsoft.com/office/drawing/2014/main" id="{8DF1466E-6D7D-49F0-9F07-535F92DB6B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179" y="4322412"/>
            <a:ext cx="1212164" cy="116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1C67126-8BFB-4FBE-8CE2-EAF0B1E0E5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23171" y="4203423"/>
            <a:ext cx="4968830" cy="25725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F86A738-EF53-4F70-B215-8777553D7604}"/>
              </a:ext>
            </a:extLst>
          </p:cNvPr>
          <p:cNvSpPr txBox="1"/>
          <p:nvPr/>
        </p:nvSpPr>
        <p:spPr>
          <a:xfrm>
            <a:off x="1844298" y="-185973"/>
            <a:ext cx="13997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</a:rPr>
              <a:t>RIA</a:t>
            </a:r>
          </a:p>
        </p:txBody>
      </p:sp>
    </p:spTree>
    <p:extLst>
      <p:ext uri="{BB962C8B-B14F-4D97-AF65-F5344CB8AC3E}">
        <p14:creationId xmlns:p14="http://schemas.microsoft.com/office/powerpoint/2010/main" val="952214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671F7DA-F972-4C6E-A02E-501A8763F5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8094" y="3218821"/>
            <a:ext cx="8150150" cy="363917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916262" y="1434932"/>
            <a:ext cx="6519805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/>
            <a:endParaRPr lang="en-US" altLang="en-US" sz="1650" dirty="0"/>
          </a:p>
          <a:p>
            <a:pPr marL="684610" lvl="1" indent="-257175">
              <a:buAutoNum type="arabicParenR"/>
            </a:pPr>
            <a:endParaRPr lang="en-US" altLang="en-US" sz="1350" dirty="0"/>
          </a:p>
          <a:p>
            <a:pPr marL="473202" lvl="1" indent="-257175">
              <a:buFont typeface="Wingdings" panose="05000000000000000000" pitchFamily="2" charset="2"/>
              <a:buChar char="q"/>
            </a:pPr>
            <a:endParaRPr lang="en-US" altLang="en-US" sz="1350" dirty="0"/>
          </a:p>
          <a:p>
            <a:endParaRPr lang="en-US" altLang="en-US" sz="135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783525" y="-27739"/>
            <a:ext cx="1046761" cy="429707"/>
          </a:xfrm>
          <a:prstGeom prst="rect">
            <a:avLst/>
          </a:prstGeom>
        </p:spPr>
        <p:txBody>
          <a:bodyPr vert="horz" lIns="74276" tIns="37138" rIns="74276" bIns="37138" rtlCol="0" anchor="ctr" anchorCtr="0">
            <a:noAutofit/>
          </a:bodyPr>
          <a:lstStyle>
            <a:lvl1pPr algn="ctr" defTabSz="1072866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Berlin Sans FB" panose="020E0602020502020306" pitchFamily="34" charset="0"/>
              </a:rPr>
              <a:t>RIA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3BC8EF4-9290-427A-86BB-CD0D6AF77116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" t="12475" r="29935" b="11259"/>
          <a:stretch/>
        </p:blipFill>
        <p:spPr bwMode="auto">
          <a:xfrm>
            <a:off x="251896" y="467276"/>
            <a:ext cx="4420772" cy="3680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F68F98-FF5D-4E31-8534-ECE7AFC7BDC5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04" t="37224" r="982" b="35357"/>
          <a:stretch/>
        </p:blipFill>
        <p:spPr bwMode="auto">
          <a:xfrm>
            <a:off x="0" y="3429000"/>
            <a:ext cx="1433649" cy="12409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69542A9-0257-4D79-BC9D-4BFC11CFD7F4}"/>
              </a:ext>
            </a:extLst>
          </p:cNvPr>
          <p:cNvSpPr txBox="1">
            <a:spLocks/>
          </p:cNvSpPr>
          <p:nvPr/>
        </p:nvSpPr>
        <p:spPr>
          <a:xfrm>
            <a:off x="6792686" y="2789114"/>
            <a:ext cx="4561114" cy="429707"/>
          </a:xfrm>
          <a:prstGeom prst="rect">
            <a:avLst/>
          </a:prstGeom>
        </p:spPr>
        <p:txBody>
          <a:bodyPr vert="horz" lIns="74276" tIns="37138" rIns="74276" bIns="37138" rtlCol="0" anchor="ctr" anchorCtr="0">
            <a:noAutofit/>
          </a:bodyPr>
          <a:lstStyle>
            <a:lvl1pPr algn="ctr" defTabSz="1072866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Berlin Sans FB" panose="020E0602020502020306" pitchFamily="34" charset="0"/>
              </a:rPr>
              <a:t>SDG DASHBOARD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E18CFF5-32C5-4571-BF26-9CC310A27C87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13" y="4536162"/>
            <a:ext cx="3034583" cy="2249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Content Placeholder 3">
            <a:extLst>
              <a:ext uri="{FF2B5EF4-FFF2-40B4-BE49-F238E27FC236}">
                <a16:creationId xmlns:a16="http://schemas.microsoft.com/office/drawing/2014/main" id="{3E4D93A1-7BB5-4639-A7E2-1BC2C28FF1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5564" y="78558"/>
            <a:ext cx="7439585" cy="236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846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B11020C-3FB3-4593-A530-06DABF224D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882" t="14730" r="2120" b="4653"/>
          <a:stretch/>
        </p:blipFill>
        <p:spPr>
          <a:xfrm>
            <a:off x="722671" y="818707"/>
            <a:ext cx="10176387" cy="564863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4648F8E-8D69-4745-8CEB-776EA616D44A}"/>
              </a:ext>
            </a:extLst>
          </p:cNvPr>
          <p:cNvSpPr txBox="1"/>
          <p:nvPr/>
        </p:nvSpPr>
        <p:spPr>
          <a:xfrm>
            <a:off x="1424593" y="205703"/>
            <a:ext cx="97731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SDG Consultations 29/30 May, hotel Hills – over 250 participants</a:t>
            </a:r>
          </a:p>
        </p:txBody>
      </p:sp>
    </p:spTree>
    <p:extLst>
      <p:ext uri="{BB962C8B-B14F-4D97-AF65-F5344CB8AC3E}">
        <p14:creationId xmlns:p14="http://schemas.microsoft.com/office/powerpoint/2010/main" val="16273425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D18D1E5-92F7-47BD-AFBC-7FABFF514D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187" t="14463" r="5209" b="4963"/>
          <a:stretch/>
        </p:blipFill>
        <p:spPr>
          <a:xfrm>
            <a:off x="1295400" y="383743"/>
            <a:ext cx="9601200" cy="6090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1568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73A4C4-2B5B-4C24-89B8-50E7E12123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187" t="13759" r="5209" b="4259"/>
          <a:stretch/>
        </p:blipFill>
        <p:spPr>
          <a:xfrm>
            <a:off x="1264007" y="156480"/>
            <a:ext cx="10140593" cy="6545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7034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EA63425-C969-43B4-A243-7EAB741C28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56" t="24731" r="6630" b="6452"/>
          <a:stretch/>
        </p:blipFill>
        <p:spPr>
          <a:xfrm>
            <a:off x="0" y="902811"/>
            <a:ext cx="11910612" cy="574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477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E67400-4021-4349-828F-499A72BE0CC5}"/>
              </a:ext>
            </a:extLst>
          </p:cNvPr>
          <p:cNvSpPr txBox="1"/>
          <p:nvPr/>
        </p:nvSpPr>
        <p:spPr>
          <a:xfrm>
            <a:off x="3839173" y="46495"/>
            <a:ext cx="19332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NEXT STEPS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DB37CA-D18A-4472-8F52-906E2B27032F}"/>
              </a:ext>
            </a:extLst>
          </p:cNvPr>
          <p:cNvSpPr txBox="1"/>
          <p:nvPr/>
        </p:nvSpPr>
        <p:spPr>
          <a:xfrm>
            <a:off x="379708" y="465543"/>
            <a:ext cx="11432583" cy="6735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VNR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Endorsement by all levels of government and </a:t>
            </a:r>
            <a:r>
              <a:rPr lang="en-US" sz="2600" b="1" dirty="0" err="1">
                <a:solidFill>
                  <a:schemeClr val="accent5">
                    <a:lumMod val="50000"/>
                  </a:schemeClr>
                </a:solidFill>
              </a:rPr>
              <a:t>BiH</a:t>
            </a: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600" b="1" dirty="0" err="1">
                <a:solidFill>
                  <a:schemeClr val="accent5">
                    <a:lumMod val="50000"/>
                  </a:schemeClr>
                </a:solidFill>
              </a:rPr>
              <a:t>CoM</a:t>
            </a:r>
            <a:endParaRPr lang="en-US" sz="26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Upload of the VNR before 14 June 2019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Support with preparation of the presentation of the VNR in NY and support to </a:t>
            </a:r>
            <a:r>
              <a:rPr lang="en-US" sz="2600" b="1" dirty="0" err="1">
                <a:solidFill>
                  <a:schemeClr val="accent5">
                    <a:lumMod val="50000"/>
                  </a:schemeClr>
                </a:solidFill>
              </a:rPr>
              <a:t>BiH</a:t>
            </a: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 delegation</a:t>
            </a:r>
          </a:p>
          <a:p>
            <a:pPr>
              <a:spcAft>
                <a:spcPts val="500"/>
              </a:spcAft>
            </a:pPr>
            <a:endParaRPr lang="en-US" sz="1000" b="1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spcAft>
                <a:spcPts val="500"/>
              </a:spcAft>
            </a:pP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SDG FRAMEWORK IN BIH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Draft input prepared with situational analysis and elaboration on four development pathways (Smart Growth, New Social Contract, Human Capital for 21</a:t>
            </a:r>
            <a:r>
              <a:rPr lang="en-US" sz="2600" b="1" baseline="30000" dirty="0">
                <a:solidFill>
                  <a:schemeClr val="accent5">
                    <a:lumMod val="50000"/>
                  </a:schemeClr>
                </a:solidFill>
              </a:rPr>
              <a:t>st</a:t>
            </a: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 Century and Good Governance)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Forthcoming consultations with 250 people, 13</a:t>
            </a:r>
            <a:r>
              <a:rPr lang="en-US" sz="2600" b="1" baseline="30000" dirty="0">
                <a:solidFill>
                  <a:schemeClr val="accent5">
                    <a:lumMod val="50000"/>
                  </a:schemeClr>
                </a:solidFill>
              </a:rPr>
              <a:t>th</a:t>
            </a: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 and 14</a:t>
            </a:r>
            <a:r>
              <a:rPr lang="en-US" sz="2600" b="1" baseline="30000" dirty="0">
                <a:solidFill>
                  <a:schemeClr val="accent5">
                    <a:lumMod val="50000"/>
                  </a:schemeClr>
                </a:solidFill>
              </a:rPr>
              <a:t>th</a:t>
            </a: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 June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2600" b="1" dirty="0" err="1">
                <a:solidFill>
                  <a:schemeClr val="accent5">
                    <a:lumMod val="50000"/>
                  </a:schemeClr>
                </a:solidFill>
              </a:rPr>
              <a:t>Finalising</a:t>
            </a: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 draft in July 2019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Endorsement by all levels of government foreseen in September 2019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Mainstreaming SDGs in strategic planning processes at </a:t>
            </a:r>
            <a:r>
              <a:rPr lang="en-US" sz="2600" b="1" dirty="0" err="1">
                <a:solidFill>
                  <a:schemeClr val="accent5">
                    <a:lumMod val="50000"/>
                  </a:schemeClr>
                </a:solidFill>
              </a:rPr>
              <a:t>BiH</a:t>
            </a: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, RS, </a:t>
            </a:r>
            <a:r>
              <a:rPr lang="en-US" sz="2600" b="1" dirty="0" err="1">
                <a:solidFill>
                  <a:schemeClr val="accent5">
                    <a:lumMod val="50000"/>
                  </a:schemeClr>
                </a:solidFill>
              </a:rPr>
              <a:t>FBiH</a:t>
            </a: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 and DB levels</a:t>
            </a:r>
          </a:p>
        </p:txBody>
      </p:sp>
    </p:spTree>
    <p:extLst>
      <p:ext uri="{BB962C8B-B14F-4D97-AF65-F5344CB8AC3E}">
        <p14:creationId xmlns:p14="http://schemas.microsoft.com/office/powerpoint/2010/main" val="14790938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E67400-4021-4349-828F-499A72BE0CC5}"/>
              </a:ext>
            </a:extLst>
          </p:cNvPr>
          <p:cNvSpPr txBox="1"/>
          <p:nvPr/>
        </p:nvSpPr>
        <p:spPr>
          <a:xfrm>
            <a:off x="3225715" y="2905780"/>
            <a:ext cx="6519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SDGs AND PRIVATE SECTOR ENGAGEMENT</a:t>
            </a:r>
          </a:p>
        </p:txBody>
      </p:sp>
    </p:spTree>
    <p:extLst>
      <p:ext uri="{BB962C8B-B14F-4D97-AF65-F5344CB8AC3E}">
        <p14:creationId xmlns:p14="http://schemas.microsoft.com/office/powerpoint/2010/main" val="30232709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34FD33A-E2AE-4EF3-BA64-729D700A83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204" t="14504" r="3023" b="5373"/>
          <a:stretch/>
        </p:blipFill>
        <p:spPr>
          <a:xfrm>
            <a:off x="1189073" y="868209"/>
            <a:ext cx="9813853" cy="557279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3645742-ED0C-4335-93CB-359AA8A351A6}"/>
              </a:ext>
            </a:extLst>
          </p:cNvPr>
          <p:cNvSpPr txBox="1"/>
          <p:nvPr/>
        </p:nvSpPr>
        <p:spPr>
          <a:xfrm>
            <a:off x="866648" y="205703"/>
            <a:ext cx="103577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accent5">
                    <a:lumMod val="50000"/>
                  </a:schemeClr>
                </a:solidFill>
              </a:rPr>
              <a:t>SDG and Private Sector Conference – 12 June – over 400 participants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176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541098" y="2018859"/>
            <a:ext cx="8238522" cy="390244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1491933" y="1656303"/>
            <a:ext cx="4901672" cy="4509752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01270" y="3753135"/>
            <a:ext cx="373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EU Accession and</a:t>
            </a:r>
          </a:p>
          <a:p>
            <a:r>
              <a:rPr lang="en-US" sz="1600" b="1" dirty="0">
                <a:solidFill>
                  <a:schemeClr val="bg1"/>
                </a:solidFill>
              </a:rPr>
              <a:t>Membership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45684" y="3286502"/>
            <a:ext cx="1676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Sustainable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Development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Goals</a:t>
            </a:r>
          </a:p>
          <a:p>
            <a:endParaRPr lang="en-US" sz="1600" b="1" dirty="0">
              <a:solidFill>
                <a:schemeClr val="bg1"/>
              </a:solidFill>
            </a:endParaRPr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Agenda 2030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685931" y="6240140"/>
            <a:ext cx="8686800" cy="55473"/>
          </a:xfrm>
          <a:prstGeom prst="straightConnector1">
            <a:avLst/>
          </a:prstGeom>
          <a:ln w="7620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1483457" y="2868729"/>
            <a:ext cx="2286000" cy="22395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/>
              <a:t>BiH</a:t>
            </a:r>
            <a:r>
              <a:rPr lang="en-US" sz="1600" b="1" dirty="0"/>
              <a:t> Reform Agenda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2911" y="1072280"/>
            <a:ext cx="42936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solidFill>
                  <a:srgbClr val="00B050"/>
                </a:solidFill>
              </a:rPr>
              <a:t>Strategic</a:t>
            </a:r>
            <a:r>
              <a:rPr lang="bs-Latn-BA" sz="3000" b="1" dirty="0">
                <a:solidFill>
                  <a:srgbClr val="00B050"/>
                </a:solidFill>
              </a:rPr>
              <a:t>/</a:t>
            </a:r>
            <a:r>
              <a:rPr lang="en-US" sz="3000" b="1" dirty="0">
                <a:solidFill>
                  <a:srgbClr val="00B050"/>
                </a:solidFill>
              </a:rPr>
              <a:t>Long-term goals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16860" y="636969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2015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86257" y="636969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2030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560657" y="6369698"/>
            <a:ext cx="979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Forward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80618" y="5718865"/>
            <a:ext cx="2413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… leave no one behind!</a:t>
            </a:r>
          </a:p>
        </p:txBody>
      </p: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1741343" y="179289"/>
            <a:ext cx="868680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Importance of </a:t>
            </a:r>
            <a:r>
              <a:rPr lang="bs-Latn-BA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SDG</a:t>
            </a:r>
            <a:r>
              <a:rPr lang="en-US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s/Agenda 2030  in </a:t>
            </a:r>
            <a:r>
              <a:rPr lang="en-US" altLang="en-US" sz="3500" b="1" dirty="0" err="1">
                <a:solidFill>
                  <a:schemeClr val="tx2"/>
                </a:solidFill>
                <a:latin typeface="Calibri" panose="020F0502020204030204" pitchFamily="34" charset="0"/>
              </a:rPr>
              <a:t>BiH</a:t>
            </a:r>
            <a:endParaRPr lang="en-US" altLang="en-US" sz="35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0563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126F39-F24A-4285-A6D0-0113CF6D68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250" t="14209" r="4593" b="5373"/>
          <a:stretch/>
        </p:blipFill>
        <p:spPr>
          <a:xfrm>
            <a:off x="797442" y="453575"/>
            <a:ext cx="10047769" cy="610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4496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8AD599B-E38B-45AA-BF8D-D58201FD0A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384" t="14503" r="5378" b="4783"/>
          <a:stretch/>
        </p:blipFill>
        <p:spPr>
          <a:xfrm>
            <a:off x="767147" y="85223"/>
            <a:ext cx="10421849" cy="668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6654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31AC31E-9293-44E6-891B-DF65C0900B93}"/>
              </a:ext>
            </a:extLst>
          </p:cNvPr>
          <p:cNvSpPr/>
          <p:nvPr/>
        </p:nvSpPr>
        <p:spPr>
          <a:xfrm>
            <a:off x="229751" y="198507"/>
            <a:ext cx="8365623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800" dirty="0">
                <a:hlinkClick r:id="rId2"/>
              </a:rPr>
              <a:t>http://zamisli2030.ba/bs/sdgbiznislideri/</a:t>
            </a:r>
            <a:r>
              <a:rPr lang="en-US" sz="3800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33642E5-FABB-46B0-993B-7563ED3A6D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189" r="1439" b="5139"/>
          <a:stretch/>
        </p:blipFill>
        <p:spPr>
          <a:xfrm>
            <a:off x="609600" y="1178804"/>
            <a:ext cx="10814892" cy="532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4595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1823AF-F931-4707-8C37-A254E0E26E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1" t="14259" r="36574" b="15926"/>
          <a:stretch/>
        </p:blipFill>
        <p:spPr>
          <a:xfrm>
            <a:off x="201179" y="927100"/>
            <a:ext cx="7393421" cy="52197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11CE05-D7BD-4EEC-ACBE-9BCD5D026BA0}"/>
              </a:ext>
            </a:extLst>
          </p:cNvPr>
          <p:cNvSpPr txBox="1"/>
          <p:nvPr/>
        </p:nvSpPr>
        <p:spPr>
          <a:xfrm>
            <a:off x="600173" y="1551255"/>
            <a:ext cx="6595431" cy="2185214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400" dirty="0" err="1">
                <a:solidFill>
                  <a:schemeClr val="bg1"/>
                </a:solidFill>
              </a:rPr>
              <a:t>Mapiranje</a:t>
            </a:r>
            <a:r>
              <a:rPr lang="en-US" sz="3400" dirty="0">
                <a:solidFill>
                  <a:schemeClr val="bg1"/>
                </a:solidFill>
              </a:rPr>
              <a:t> </a:t>
            </a:r>
            <a:r>
              <a:rPr lang="en-US" sz="3400" dirty="0" err="1">
                <a:solidFill>
                  <a:schemeClr val="bg1"/>
                </a:solidFill>
              </a:rPr>
              <a:t>ciljeva</a:t>
            </a:r>
            <a:r>
              <a:rPr lang="en-US" sz="3400" dirty="0">
                <a:solidFill>
                  <a:schemeClr val="bg1"/>
                </a:solidFill>
              </a:rPr>
              <a:t> </a:t>
            </a:r>
            <a:r>
              <a:rPr lang="en-US" sz="3400" dirty="0" err="1">
                <a:solidFill>
                  <a:schemeClr val="bg1"/>
                </a:solidFill>
              </a:rPr>
              <a:t>održivog</a:t>
            </a:r>
            <a:r>
              <a:rPr lang="en-US" sz="3400" dirty="0">
                <a:solidFill>
                  <a:schemeClr val="bg1"/>
                </a:solidFill>
              </a:rPr>
              <a:t> razvoja </a:t>
            </a:r>
            <a:r>
              <a:rPr lang="en-US" sz="3400" dirty="0" err="1">
                <a:solidFill>
                  <a:schemeClr val="bg1"/>
                </a:solidFill>
              </a:rPr>
              <a:t>prema</a:t>
            </a:r>
            <a:r>
              <a:rPr lang="en-US" sz="3400" dirty="0">
                <a:solidFill>
                  <a:schemeClr val="bg1"/>
                </a:solidFill>
              </a:rPr>
              <a:t> </a:t>
            </a:r>
            <a:r>
              <a:rPr lang="en-US" sz="3400" dirty="0" err="1">
                <a:solidFill>
                  <a:schemeClr val="bg1"/>
                </a:solidFill>
              </a:rPr>
              <a:t>postojećim</a:t>
            </a:r>
            <a:r>
              <a:rPr lang="en-US" sz="3400" dirty="0">
                <a:solidFill>
                  <a:schemeClr val="bg1"/>
                </a:solidFill>
              </a:rPr>
              <a:t> </a:t>
            </a:r>
            <a:r>
              <a:rPr lang="en-US" sz="3400" dirty="0" err="1">
                <a:solidFill>
                  <a:schemeClr val="bg1"/>
                </a:solidFill>
              </a:rPr>
              <a:t>lancima</a:t>
            </a:r>
            <a:r>
              <a:rPr lang="en-US" sz="3400" dirty="0">
                <a:solidFill>
                  <a:schemeClr val="bg1"/>
                </a:solidFill>
              </a:rPr>
              <a:t> </a:t>
            </a:r>
            <a:r>
              <a:rPr lang="en-US" sz="3400" dirty="0" err="1">
                <a:solidFill>
                  <a:schemeClr val="bg1"/>
                </a:solidFill>
              </a:rPr>
              <a:t>vrijednosti</a:t>
            </a:r>
            <a:r>
              <a:rPr lang="en-US" sz="3400" dirty="0">
                <a:solidFill>
                  <a:schemeClr val="bg1"/>
                </a:solidFill>
              </a:rPr>
              <a:t> </a:t>
            </a:r>
            <a:r>
              <a:rPr lang="en-US" sz="3400" dirty="0" err="1">
                <a:solidFill>
                  <a:schemeClr val="bg1"/>
                </a:solidFill>
              </a:rPr>
              <a:t>sektora</a:t>
            </a:r>
            <a:r>
              <a:rPr lang="en-US" sz="3400" dirty="0">
                <a:solidFill>
                  <a:schemeClr val="bg1"/>
                </a:solidFill>
              </a:rPr>
              <a:t> </a:t>
            </a:r>
            <a:r>
              <a:rPr lang="en-US" sz="3400" dirty="0" err="1">
                <a:solidFill>
                  <a:schemeClr val="bg1"/>
                </a:solidFill>
              </a:rPr>
              <a:t>namještaja</a:t>
            </a:r>
            <a:r>
              <a:rPr lang="en-US" sz="3400" dirty="0">
                <a:solidFill>
                  <a:schemeClr val="bg1"/>
                </a:solidFill>
              </a:rPr>
              <a:t> i auto </a:t>
            </a:r>
            <a:r>
              <a:rPr lang="en-US" sz="3400" dirty="0" err="1">
                <a:solidFill>
                  <a:schemeClr val="bg1"/>
                </a:solidFill>
              </a:rPr>
              <a:t>dijelova</a:t>
            </a:r>
            <a:r>
              <a:rPr lang="en-US" sz="3400" dirty="0">
                <a:solidFill>
                  <a:schemeClr val="bg1"/>
                </a:solidFill>
              </a:rPr>
              <a:t> u </a:t>
            </a:r>
            <a:r>
              <a:rPr lang="en-US" sz="3400" dirty="0" err="1">
                <a:solidFill>
                  <a:schemeClr val="bg1"/>
                </a:solidFill>
              </a:rPr>
              <a:t>Bosni</a:t>
            </a:r>
            <a:r>
              <a:rPr lang="en-US" sz="3400" dirty="0">
                <a:solidFill>
                  <a:schemeClr val="bg1"/>
                </a:solidFill>
              </a:rPr>
              <a:t> i </a:t>
            </a:r>
            <a:r>
              <a:rPr lang="en-US" sz="3400" dirty="0" err="1">
                <a:solidFill>
                  <a:schemeClr val="bg1"/>
                </a:solidFill>
              </a:rPr>
              <a:t>Hercegovini</a:t>
            </a:r>
            <a:endParaRPr lang="en-US" sz="3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1F50FD-921C-4718-8135-976F994C33A5}"/>
              </a:ext>
            </a:extLst>
          </p:cNvPr>
          <p:cNvSpPr txBox="1"/>
          <p:nvPr/>
        </p:nvSpPr>
        <p:spPr>
          <a:xfrm>
            <a:off x="600173" y="4145066"/>
            <a:ext cx="6595431" cy="492443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r>
              <a:rPr lang="en-US" sz="2600" dirty="0" err="1">
                <a:solidFill>
                  <a:schemeClr val="bg1"/>
                </a:solidFill>
              </a:rPr>
              <a:t>Metodološki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okvir</a:t>
            </a:r>
            <a:endParaRPr lang="en-US" sz="2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146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C9F7035-C05B-4D6D-9D59-641D3AEE09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2236" b="20506"/>
          <a:stretch/>
        </p:blipFill>
        <p:spPr>
          <a:xfrm>
            <a:off x="0" y="14463"/>
            <a:ext cx="12192000" cy="32409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7B1564-6D98-48B1-8555-2A1FBD269955}"/>
              </a:ext>
            </a:extLst>
          </p:cNvPr>
          <p:cNvSpPr txBox="1"/>
          <p:nvPr/>
        </p:nvSpPr>
        <p:spPr>
          <a:xfrm>
            <a:off x="4303682" y="2835793"/>
            <a:ext cx="35846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10 – 14 June 2019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5124DF-5DFB-497C-B61E-392BBAA2C3C4}"/>
              </a:ext>
            </a:extLst>
          </p:cNvPr>
          <p:cNvSpPr txBox="1"/>
          <p:nvPr/>
        </p:nvSpPr>
        <p:spPr>
          <a:xfrm>
            <a:off x="844952" y="4861368"/>
            <a:ext cx="48880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Digital conferences</a:t>
            </a:r>
          </a:p>
          <a:p>
            <a:r>
              <a:rPr lang="en-US" dirty="0"/>
              <a:t>Business Awards Ceremony</a:t>
            </a:r>
          </a:p>
          <a:p>
            <a:r>
              <a:rPr lang="en-US" dirty="0"/>
              <a:t>Presentation of the value chains study and more…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2A16C9-9F3B-4A00-8CB7-F9C0750B1849}"/>
              </a:ext>
            </a:extLst>
          </p:cNvPr>
          <p:cNvSpPr/>
          <p:nvPr/>
        </p:nvSpPr>
        <p:spPr>
          <a:xfrm>
            <a:off x="2464932" y="3655891"/>
            <a:ext cx="692971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hlinkClick r:id="rId4"/>
              </a:rPr>
              <a:t>http://zamisli2030.ba/sdg-business-week-2019/</a:t>
            </a:r>
            <a:r>
              <a:rPr lang="en-US" sz="26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199959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055" t="43871" r="5152" b="36882"/>
          <a:stretch/>
        </p:blipFill>
        <p:spPr>
          <a:xfrm>
            <a:off x="3096937" y="2341531"/>
            <a:ext cx="6230645" cy="8255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26150" y="3167057"/>
            <a:ext cx="50354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hlinkClick r:id="rId3"/>
              </a:rPr>
              <a:t>www.zamisli2030.ba</a:t>
            </a:r>
            <a:r>
              <a:rPr lang="en-US" sz="4400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17733" y="354735"/>
            <a:ext cx="9547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002060"/>
                </a:solidFill>
              </a:rPr>
              <a:t>Thank you for your attention!</a:t>
            </a:r>
            <a:endParaRPr lang="en-US" sz="4000" b="1" dirty="0">
              <a:solidFill>
                <a:srgbClr val="002060"/>
              </a:solidFill>
            </a:endParaRPr>
          </a:p>
          <a:p>
            <a:pPr algn="ctr"/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2778F6-59E9-47D5-856A-4F3A6FC1C4E2}"/>
              </a:ext>
            </a:extLst>
          </p:cNvPr>
          <p:cNvSpPr txBox="1"/>
          <p:nvPr/>
        </p:nvSpPr>
        <p:spPr>
          <a:xfrm>
            <a:off x="1377112" y="4969699"/>
            <a:ext cx="94377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7030A0"/>
                </a:solidFill>
              </a:rPr>
              <a:t>https://sustainabledevelopment.un.org/</a:t>
            </a:r>
          </a:p>
        </p:txBody>
      </p:sp>
    </p:spTree>
    <p:extLst>
      <p:ext uri="{BB962C8B-B14F-4D97-AF65-F5344CB8AC3E}">
        <p14:creationId xmlns:p14="http://schemas.microsoft.com/office/powerpoint/2010/main" val="2163891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0298" t="15883" r="29032" b="9268"/>
          <a:stretch/>
        </p:blipFill>
        <p:spPr>
          <a:xfrm>
            <a:off x="256477" y="174812"/>
            <a:ext cx="8667521" cy="66831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306043" y="362432"/>
            <a:ext cx="25134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B0F0"/>
                </a:solidFill>
              </a:rPr>
              <a:t>Linkages between  EU Acquis chapters and the SDGs</a:t>
            </a:r>
          </a:p>
        </p:txBody>
      </p:sp>
    </p:spTree>
    <p:extLst>
      <p:ext uri="{BB962C8B-B14F-4D97-AF65-F5344CB8AC3E}">
        <p14:creationId xmlns:p14="http://schemas.microsoft.com/office/powerpoint/2010/main" val="1764053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7C3E0F-E502-4EA7-8F09-4F44AC2D7F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8" t="7778" r="17633" b="7778"/>
          <a:stretch/>
        </p:blipFill>
        <p:spPr>
          <a:xfrm>
            <a:off x="4943959" y="621170"/>
            <a:ext cx="6791915" cy="630639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4E569E8-FC13-4635-A7C4-6CC846E2AA2C}"/>
              </a:ext>
            </a:extLst>
          </p:cNvPr>
          <p:cNvSpPr/>
          <p:nvPr/>
        </p:nvSpPr>
        <p:spPr>
          <a:xfrm>
            <a:off x="-11345" y="-9772"/>
            <a:ext cx="12192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0" i="0" u="none" strike="noStrike" kern="1200" cap="none" spc="0" normalizeH="0" baseline="0" noProof="0" dirty="0">
                <a:ln w="3175">
                  <a:solidFill>
                    <a:prstClr val="black">
                      <a:lumMod val="65000"/>
                      <a:lumOff val="35000"/>
                    </a:prstClr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Montenegro SDG/EU analysis (33 of 35 chapters open)</a:t>
            </a:r>
          </a:p>
        </p:txBody>
      </p:sp>
      <p:sp>
        <p:nvSpPr>
          <p:cNvPr id="29" name="Content Placeholder 11">
            <a:extLst>
              <a:ext uri="{FF2B5EF4-FFF2-40B4-BE49-F238E27FC236}">
                <a16:creationId xmlns:a16="http://schemas.microsoft.com/office/drawing/2014/main" id="{33229B34-00C9-4FAD-9892-5BB61377FCD7}"/>
              </a:ext>
            </a:extLst>
          </p:cNvPr>
          <p:cNvSpPr txBox="1">
            <a:spLocks/>
          </p:cNvSpPr>
          <p:nvPr/>
        </p:nvSpPr>
        <p:spPr bwMode="auto">
          <a:xfrm>
            <a:off x="1275032" y="1772545"/>
            <a:ext cx="1942191" cy="342052"/>
          </a:xfrm>
          <a:prstGeom prst="rect">
            <a:avLst/>
          </a:prstGeom>
          <a:noFill/>
          <a:ln>
            <a:noFill/>
          </a:ln>
          <a:extLst/>
        </p:spPr>
        <p:txBody>
          <a:bodyPr lIns="72000" tIns="36000" rIns="36000" bIns="36000"/>
          <a:lstStyle>
            <a:lvl1pPr marL="265113" indent="-265113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5B9BD5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en-GB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9ECB7F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Arial" panose="020B0604020202020204" pitchFamily="34" charset="0"/>
              </a:rPr>
              <a:t>2/3 of the 2030 Agenda</a:t>
            </a:r>
          </a:p>
        </p:txBody>
      </p:sp>
      <p:sp>
        <p:nvSpPr>
          <p:cNvPr id="30" name="Content Placeholder 11">
            <a:extLst>
              <a:ext uri="{FF2B5EF4-FFF2-40B4-BE49-F238E27FC236}">
                <a16:creationId xmlns:a16="http://schemas.microsoft.com/office/drawing/2014/main" id="{B7C72ECB-FA31-420B-A2E8-86D344C79168}"/>
              </a:ext>
            </a:extLst>
          </p:cNvPr>
          <p:cNvSpPr txBox="1">
            <a:spLocks/>
          </p:cNvSpPr>
          <p:nvPr/>
        </p:nvSpPr>
        <p:spPr bwMode="auto">
          <a:xfrm>
            <a:off x="-11345" y="1470111"/>
            <a:ext cx="3229473" cy="355443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72000" tIns="36000" rIns="36000" bIns="36000"/>
          <a:lstStyle>
            <a:lvl1pPr marL="265113" indent="-265113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5B9BD5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en-GB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covered by the EU Accession process</a:t>
            </a:r>
            <a:r>
              <a:rPr kumimoji="0" lang="sr-Latn-ME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endParaRPr kumimoji="0" lang="en-GB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31" name="Content Placeholder 11">
            <a:extLst>
              <a:ext uri="{FF2B5EF4-FFF2-40B4-BE49-F238E27FC236}">
                <a16:creationId xmlns:a16="http://schemas.microsoft.com/office/drawing/2014/main" id="{610F2B25-D5DA-4EC5-965B-C1D082A8F8F7}"/>
              </a:ext>
            </a:extLst>
          </p:cNvPr>
          <p:cNvSpPr txBox="1">
            <a:spLocks/>
          </p:cNvSpPr>
          <p:nvPr/>
        </p:nvSpPr>
        <p:spPr bwMode="auto">
          <a:xfrm>
            <a:off x="-1" y="2804654"/>
            <a:ext cx="3217223" cy="457200"/>
          </a:xfrm>
          <a:prstGeom prst="rect">
            <a:avLst/>
          </a:prstGeom>
          <a:solidFill>
            <a:srgbClr val="2C70AE"/>
          </a:solidFill>
          <a:ln>
            <a:noFill/>
          </a:ln>
          <a:extLst/>
        </p:spPr>
        <p:txBody>
          <a:bodyPr lIns="72000" tIns="36000" rIns="36000" bIns="36000"/>
          <a:lstStyle>
            <a:lvl1pPr marL="265113" indent="-265113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5B9BD5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sr-Latn-ME" alt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Crucial</a:t>
            </a:r>
            <a:r>
              <a:rPr kumimoji="0" lang="sr-Latn-ME" alt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sr-Latn-ME" alt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chapters</a:t>
            </a:r>
            <a:r>
              <a:rPr kumimoji="0" lang="sr-Latn-ME" alt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27" name="Content Placeholder 11">
            <a:extLst>
              <a:ext uri="{FF2B5EF4-FFF2-40B4-BE49-F238E27FC236}">
                <a16:creationId xmlns:a16="http://schemas.microsoft.com/office/drawing/2014/main" id="{62DBB6AC-9F12-47D3-B274-781E8F06AC01}"/>
              </a:ext>
            </a:extLst>
          </p:cNvPr>
          <p:cNvSpPr txBox="1">
            <a:spLocks/>
          </p:cNvSpPr>
          <p:nvPr/>
        </p:nvSpPr>
        <p:spPr bwMode="auto">
          <a:xfrm>
            <a:off x="0" y="1048350"/>
            <a:ext cx="2234514" cy="475828"/>
          </a:xfrm>
          <a:prstGeom prst="rect">
            <a:avLst/>
          </a:prstGeom>
          <a:noFill/>
          <a:ln>
            <a:noFill/>
          </a:ln>
          <a:extLst/>
        </p:spPr>
        <p:txBody>
          <a:bodyPr lIns="72000" tIns="36000" rIns="36000" bIns="36000"/>
          <a:lstStyle>
            <a:lvl1pPr marL="265113" indent="-265113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5B9BD5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sr-Latn-ME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109 SDG </a:t>
            </a:r>
            <a:r>
              <a:rPr kumimoji="0" lang="sr-Latn-ME" alt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targets</a:t>
            </a:r>
            <a:endParaRPr kumimoji="0" lang="en-GB" altLang="en-US" sz="2500" b="0" i="0" u="none" strike="noStrike" kern="1200" cap="none" spc="0" normalizeH="0" baseline="0" noProof="0" dirty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34" name="Content Placeholder 11">
            <a:extLst>
              <a:ext uri="{FF2B5EF4-FFF2-40B4-BE49-F238E27FC236}">
                <a16:creationId xmlns:a16="http://schemas.microsoft.com/office/drawing/2014/main" id="{91673F4D-B776-4839-B8ED-D4C424102A89}"/>
              </a:ext>
            </a:extLst>
          </p:cNvPr>
          <p:cNvSpPr txBox="1">
            <a:spLocks/>
          </p:cNvSpPr>
          <p:nvPr/>
        </p:nvSpPr>
        <p:spPr bwMode="auto">
          <a:xfrm>
            <a:off x="869936" y="4013419"/>
            <a:ext cx="1311789" cy="382639"/>
          </a:xfrm>
          <a:prstGeom prst="rect">
            <a:avLst/>
          </a:prstGeom>
          <a:noFill/>
          <a:ln>
            <a:noFill/>
          </a:ln>
          <a:extLst/>
        </p:spPr>
        <p:txBody>
          <a:bodyPr lIns="72000" tIns="36000" rIns="36000" bIns="0"/>
          <a:lstStyle>
            <a:lvl1pPr marL="265113" indent="-265113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5B9BD5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en-GB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C70A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Justice and </a:t>
            </a:r>
            <a:br>
              <a:rPr kumimoji="0" lang="en-GB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C70A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</a:br>
            <a:r>
              <a:rPr kumimoji="0" lang="en-GB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C70A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Human Rights</a:t>
            </a:r>
          </a:p>
        </p:txBody>
      </p:sp>
      <p:sp>
        <p:nvSpPr>
          <p:cNvPr id="36" name="Content Placeholder 11">
            <a:extLst>
              <a:ext uri="{FF2B5EF4-FFF2-40B4-BE49-F238E27FC236}">
                <a16:creationId xmlns:a16="http://schemas.microsoft.com/office/drawing/2014/main" id="{B56F88F4-9A25-4457-8C24-F26F74CFD4F3}"/>
              </a:ext>
            </a:extLst>
          </p:cNvPr>
          <p:cNvSpPr txBox="1">
            <a:spLocks/>
          </p:cNvSpPr>
          <p:nvPr/>
        </p:nvSpPr>
        <p:spPr bwMode="auto">
          <a:xfrm>
            <a:off x="-22603" y="5232887"/>
            <a:ext cx="3240731" cy="482113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72000" tIns="36000" rIns="36000" bIns="36000"/>
          <a:lstStyle>
            <a:lvl1pPr marL="265113" indent="-265113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5B9BD5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sr-Latn-ME" alt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Great</a:t>
            </a:r>
            <a:r>
              <a:rPr kumimoji="0" lang="sr-Latn-ME" alt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sr-Latn-ME" alt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compliance</a:t>
            </a:r>
            <a:r>
              <a:rPr kumimoji="0" lang="sr-Latn-ME" alt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in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E808FCF-BD4C-4514-9C30-E70953252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6" y="5806770"/>
            <a:ext cx="972000" cy="972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4AC94C1-4138-428E-B6AB-DE2DC08B74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128" y="5806770"/>
            <a:ext cx="972000" cy="972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38051143-7F25-4B5A-9750-2667B20D76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75" y="5806770"/>
            <a:ext cx="972000" cy="972000"/>
          </a:xfrm>
          <a:prstGeom prst="rect">
            <a:avLst/>
          </a:prstGeom>
        </p:spPr>
      </p:pic>
      <p:sp>
        <p:nvSpPr>
          <p:cNvPr id="16" name="Content Placeholder 11">
            <a:extLst>
              <a:ext uri="{FF2B5EF4-FFF2-40B4-BE49-F238E27FC236}">
                <a16:creationId xmlns:a16="http://schemas.microsoft.com/office/drawing/2014/main" id="{AEE68FF7-0382-4074-ACB8-910650F7DFD4}"/>
              </a:ext>
            </a:extLst>
          </p:cNvPr>
          <p:cNvSpPr txBox="1">
            <a:spLocks/>
          </p:cNvSpPr>
          <p:nvPr/>
        </p:nvSpPr>
        <p:spPr bwMode="auto">
          <a:xfrm>
            <a:off x="0" y="4085715"/>
            <a:ext cx="1109087" cy="335486"/>
          </a:xfrm>
          <a:prstGeom prst="rect">
            <a:avLst/>
          </a:prstGeom>
          <a:noFill/>
          <a:ln>
            <a:noFill/>
          </a:ln>
          <a:extLst/>
        </p:spPr>
        <p:txBody>
          <a:bodyPr lIns="72000" tIns="36000" rIns="36000" bIns="0"/>
          <a:lstStyle>
            <a:lvl1pPr marL="265113" indent="-265113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5B9BD5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en-GB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C70A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Environment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8137396-D750-4736-B54B-80BC97E1581E}"/>
              </a:ext>
            </a:extLst>
          </p:cNvPr>
          <p:cNvGrpSpPr/>
          <p:nvPr/>
        </p:nvGrpSpPr>
        <p:grpSpPr>
          <a:xfrm>
            <a:off x="94315" y="3399406"/>
            <a:ext cx="648000" cy="653504"/>
            <a:chOff x="94315" y="3145566"/>
            <a:chExt cx="648000" cy="653504"/>
          </a:xfrm>
        </p:grpSpPr>
        <p:pic>
          <p:nvPicPr>
            <p:cNvPr id="15" name="Picture 2" descr="Rezultat slika za eu stars">
              <a:extLst>
                <a:ext uri="{FF2B5EF4-FFF2-40B4-BE49-F238E27FC236}">
                  <a16:creationId xmlns:a16="http://schemas.microsoft.com/office/drawing/2014/main" id="{5018E228-4D2B-4D43-82D5-5F32FC0911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315" y="3145566"/>
              <a:ext cx="648000" cy="653504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Content Placeholder 11">
              <a:extLst>
                <a:ext uri="{FF2B5EF4-FFF2-40B4-BE49-F238E27FC236}">
                  <a16:creationId xmlns:a16="http://schemas.microsoft.com/office/drawing/2014/main" id="{92347243-EEA4-472A-81A1-1144E9B0257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3079" y="3275939"/>
              <a:ext cx="534177" cy="39859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72000" tIns="36000" rIns="36000" bIns="36000"/>
            <a:lstStyle>
              <a:lvl1pPr marL="265113" indent="-265113"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250"/>
                </a:spcBef>
                <a:spcAft>
                  <a:spcPts val="0"/>
                </a:spcAft>
                <a:buClr>
                  <a:srgbClr val="5B9BD5"/>
                </a:buClr>
                <a:buSzPct val="80000"/>
                <a:buFont typeface="Wingdings" panose="05000000000000000000" pitchFamily="2" charset="2"/>
                <a:buNone/>
                <a:tabLst/>
                <a:defRPr/>
              </a:pPr>
              <a:r>
                <a:rPr kumimoji="0" lang="en-GB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2C70AE"/>
                  </a:solidFill>
                  <a:effectLst/>
                  <a:uLnTx/>
                  <a:uFillTx/>
                  <a:latin typeface="Impact" panose="020B0806030902050204" pitchFamily="34" charset="0"/>
                  <a:ea typeface="+mn-ea"/>
                  <a:cs typeface="+mn-cs"/>
                </a:rPr>
                <a:t>27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AF79FF8-0238-4589-B325-C01AC70AC422}"/>
              </a:ext>
            </a:extLst>
          </p:cNvPr>
          <p:cNvGrpSpPr/>
          <p:nvPr/>
        </p:nvGrpSpPr>
        <p:grpSpPr>
          <a:xfrm>
            <a:off x="1211700" y="3383098"/>
            <a:ext cx="648000" cy="653503"/>
            <a:chOff x="1088029" y="3129258"/>
            <a:chExt cx="648000" cy="653503"/>
          </a:xfrm>
        </p:grpSpPr>
        <p:pic>
          <p:nvPicPr>
            <p:cNvPr id="21" name="Picture 2" descr="Rezultat slika za eu stars">
              <a:extLst>
                <a:ext uri="{FF2B5EF4-FFF2-40B4-BE49-F238E27FC236}">
                  <a16:creationId xmlns:a16="http://schemas.microsoft.com/office/drawing/2014/main" id="{E37A812E-9E3D-4E32-9A03-5E684CAD32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8029" y="3129258"/>
              <a:ext cx="648000" cy="653503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Content Placeholder 11">
              <a:extLst>
                <a:ext uri="{FF2B5EF4-FFF2-40B4-BE49-F238E27FC236}">
                  <a16:creationId xmlns:a16="http://schemas.microsoft.com/office/drawing/2014/main" id="{E4F07CEC-2C05-4D4F-B8BE-471E5BAC948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95930" y="3266144"/>
              <a:ext cx="595361" cy="38475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72000" tIns="36000" rIns="36000" bIns="36000"/>
            <a:lstStyle>
              <a:lvl1pPr marL="265113" indent="-265113"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250"/>
                </a:spcBef>
                <a:spcAft>
                  <a:spcPts val="0"/>
                </a:spcAft>
                <a:buClr>
                  <a:srgbClr val="5B9BD5"/>
                </a:buClr>
                <a:buSzPct val="80000"/>
                <a:buFont typeface="Wingdings" panose="05000000000000000000" pitchFamily="2" charset="2"/>
                <a:buNone/>
                <a:tabLst/>
                <a:defRPr/>
              </a:pPr>
              <a:r>
                <a:rPr kumimoji="0" lang="en-GB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2C70AE"/>
                  </a:solidFill>
                  <a:effectLst/>
                  <a:uLnTx/>
                  <a:uFillTx/>
                  <a:latin typeface="Impact" panose="020B0806030902050204" pitchFamily="34" charset="0"/>
                  <a:ea typeface="+mn-ea"/>
                  <a:cs typeface="+mn-cs"/>
                </a:rPr>
                <a:t>23</a:t>
              </a:r>
            </a:p>
          </p:txBody>
        </p:sp>
      </p:grpSp>
      <p:sp>
        <p:nvSpPr>
          <p:cNvPr id="25" name="Content Placeholder 11">
            <a:extLst>
              <a:ext uri="{FF2B5EF4-FFF2-40B4-BE49-F238E27FC236}">
                <a16:creationId xmlns:a16="http://schemas.microsoft.com/office/drawing/2014/main" id="{7032911D-8A9A-44FA-A228-E267C1D324FA}"/>
              </a:ext>
            </a:extLst>
          </p:cNvPr>
          <p:cNvSpPr txBox="1">
            <a:spLocks/>
          </p:cNvSpPr>
          <p:nvPr/>
        </p:nvSpPr>
        <p:spPr bwMode="auto">
          <a:xfrm>
            <a:off x="1958894" y="4013419"/>
            <a:ext cx="1470106" cy="335486"/>
          </a:xfrm>
          <a:prstGeom prst="rect">
            <a:avLst/>
          </a:prstGeom>
          <a:noFill/>
          <a:ln>
            <a:noFill/>
          </a:ln>
          <a:extLst/>
        </p:spPr>
        <p:txBody>
          <a:bodyPr lIns="72000" tIns="36000" rIns="36000" bIns="0"/>
          <a:lstStyle>
            <a:lvl1pPr marL="265113" indent="-265113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5B9BD5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en-GB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C70A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Employment and </a:t>
            </a:r>
            <a:br>
              <a:rPr kumimoji="0" lang="en-GB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C70A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</a:br>
            <a:r>
              <a:rPr kumimoji="0" lang="en-GB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C70A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Social Policy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CC6A213-722D-46AE-B8D6-18075E092158}"/>
              </a:ext>
            </a:extLst>
          </p:cNvPr>
          <p:cNvGrpSpPr/>
          <p:nvPr/>
        </p:nvGrpSpPr>
        <p:grpSpPr>
          <a:xfrm>
            <a:off x="2377423" y="3384649"/>
            <a:ext cx="648000" cy="653503"/>
            <a:chOff x="2171129" y="3130809"/>
            <a:chExt cx="648000" cy="653503"/>
          </a:xfrm>
        </p:grpSpPr>
        <p:pic>
          <p:nvPicPr>
            <p:cNvPr id="26" name="Picture 2" descr="Rezultat slika za eu stars">
              <a:extLst>
                <a:ext uri="{FF2B5EF4-FFF2-40B4-BE49-F238E27FC236}">
                  <a16:creationId xmlns:a16="http://schemas.microsoft.com/office/drawing/2014/main" id="{4E571981-FD08-437D-9205-769419BB28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1129" y="3130809"/>
              <a:ext cx="648000" cy="653503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Content Placeholder 11">
              <a:extLst>
                <a:ext uri="{FF2B5EF4-FFF2-40B4-BE49-F238E27FC236}">
                  <a16:creationId xmlns:a16="http://schemas.microsoft.com/office/drawing/2014/main" id="{859DC355-821C-4F34-8062-AD4CCA536BF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276800" y="3260213"/>
              <a:ext cx="391092" cy="41513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72000" tIns="36000" rIns="36000" bIns="36000"/>
            <a:lstStyle>
              <a:lvl1pPr marL="265113" indent="-265113"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250"/>
                </a:spcBef>
                <a:spcAft>
                  <a:spcPts val="0"/>
                </a:spcAft>
                <a:buClr>
                  <a:srgbClr val="5B9BD5"/>
                </a:buClr>
                <a:buSzPct val="80000"/>
                <a:buFont typeface="Wingdings" panose="05000000000000000000" pitchFamily="2" charset="2"/>
                <a:buNone/>
                <a:tabLst/>
                <a:defRPr/>
              </a:pPr>
              <a:r>
                <a:rPr kumimoji="0" lang="en-GB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2C70AE"/>
                  </a:solidFill>
                  <a:effectLst/>
                  <a:uLnTx/>
                  <a:uFillTx/>
                  <a:latin typeface="Impact" panose="020B0806030902050204" pitchFamily="34" charset="0"/>
                  <a:ea typeface="+mn-ea"/>
                  <a:cs typeface="+mn-cs"/>
                </a:rPr>
                <a:t>19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99622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 animBg="1"/>
      <p:bldP spid="31" grpId="0" animBg="1"/>
      <p:bldP spid="27" grpId="0"/>
      <p:bldP spid="34" grpId="0"/>
      <p:bldP spid="36" grpId="0" animBg="1"/>
      <p:bldP spid="16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D36958-213E-4E95-8BBE-01BCE2257F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037" y="0"/>
            <a:ext cx="4747846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984CF2-5CA7-4B93-8D1F-DBB11E09F7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4155" y="0"/>
            <a:ext cx="4747845" cy="6857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9E6549-90A8-40F5-BF6B-2610097EFA18}"/>
              </a:ext>
            </a:extLst>
          </p:cNvPr>
          <p:cNvSpPr txBox="1"/>
          <p:nvPr/>
        </p:nvSpPr>
        <p:spPr>
          <a:xfrm>
            <a:off x="287978" y="1631851"/>
            <a:ext cx="143500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002060"/>
                </a:solidFill>
              </a:rPr>
              <a:t>2016</a:t>
            </a:r>
          </a:p>
          <a:p>
            <a:endParaRPr lang="en-US" sz="3200" b="1" dirty="0">
              <a:solidFill>
                <a:srgbClr val="002060"/>
              </a:solidFill>
            </a:endParaRPr>
          </a:p>
          <a:p>
            <a:r>
              <a:rPr lang="en-US" sz="3200" b="1" dirty="0">
                <a:solidFill>
                  <a:srgbClr val="002060"/>
                </a:solidFill>
              </a:rPr>
              <a:t>and </a:t>
            </a:r>
          </a:p>
          <a:p>
            <a:endParaRPr lang="en-US" sz="3200" b="1" dirty="0">
              <a:solidFill>
                <a:srgbClr val="002060"/>
              </a:solidFill>
            </a:endParaRPr>
          </a:p>
          <a:p>
            <a:r>
              <a:rPr lang="en-US" sz="4800" b="1" dirty="0">
                <a:solidFill>
                  <a:srgbClr val="002060"/>
                </a:solidFill>
              </a:rPr>
              <a:t>2017</a:t>
            </a:r>
          </a:p>
        </p:txBody>
      </p:sp>
    </p:spTree>
    <p:extLst>
      <p:ext uri="{BB962C8B-B14F-4D97-AF65-F5344CB8AC3E}">
        <p14:creationId xmlns:p14="http://schemas.microsoft.com/office/powerpoint/2010/main" val="308068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119512" y="0"/>
            <a:ext cx="59529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SDG Rollout Project supported by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Sida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48C6C4-CC0C-4CCB-BF2B-D23F82337981}"/>
              </a:ext>
            </a:extLst>
          </p:cNvPr>
          <p:cNvSpPr txBox="1"/>
          <p:nvPr/>
        </p:nvSpPr>
        <p:spPr>
          <a:xfrm>
            <a:off x="436099" y="703380"/>
            <a:ext cx="11060015" cy="569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</a:rPr>
              <a:t>Project start 1 December 2017</a:t>
            </a:r>
          </a:p>
          <a:p>
            <a:endParaRPr lang="en-US" sz="2800" dirty="0">
              <a:solidFill>
                <a:srgbClr val="002060"/>
              </a:solidFill>
            </a:endParaRPr>
          </a:p>
          <a:p>
            <a:r>
              <a:rPr lang="en-US" sz="2800" dirty="0">
                <a:solidFill>
                  <a:srgbClr val="002060"/>
                </a:solidFill>
              </a:rPr>
              <a:t>Two components</a:t>
            </a:r>
          </a:p>
          <a:p>
            <a:r>
              <a:rPr lang="en-US" sz="2800" dirty="0">
                <a:solidFill>
                  <a:srgbClr val="002060"/>
                </a:solidFill>
              </a:rPr>
              <a:t> - Support to institutions with the rollout of the SDGs</a:t>
            </a:r>
          </a:p>
          <a:p>
            <a:r>
              <a:rPr lang="en-US" sz="2800" dirty="0">
                <a:solidFill>
                  <a:srgbClr val="002060"/>
                </a:solidFill>
              </a:rPr>
              <a:t> - SDGs and private sector engagement</a:t>
            </a:r>
          </a:p>
          <a:p>
            <a:endParaRPr lang="en-US" sz="2800" dirty="0">
              <a:solidFill>
                <a:srgbClr val="002060"/>
              </a:solidFill>
            </a:endParaRPr>
          </a:p>
          <a:p>
            <a:r>
              <a:rPr lang="en-US" sz="2800" dirty="0">
                <a:solidFill>
                  <a:srgbClr val="002060"/>
                </a:solidFill>
              </a:rPr>
              <a:t>Project ends – in 2020 (mid or end of the year)</a:t>
            </a:r>
          </a:p>
          <a:p>
            <a:endParaRPr lang="en-US" sz="2800" dirty="0">
              <a:solidFill>
                <a:srgbClr val="002060"/>
              </a:solidFill>
            </a:endParaRPr>
          </a:p>
          <a:p>
            <a:r>
              <a:rPr lang="en-US" sz="2800" dirty="0">
                <a:solidFill>
                  <a:srgbClr val="002060"/>
                </a:solidFill>
              </a:rPr>
              <a:t>First component – </a:t>
            </a:r>
            <a:r>
              <a:rPr lang="en-US" sz="2800" b="1" dirty="0">
                <a:solidFill>
                  <a:srgbClr val="002060"/>
                </a:solidFill>
              </a:rPr>
              <a:t>three</a:t>
            </a:r>
            <a:r>
              <a:rPr lang="en-US" sz="2800" dirty="0">
                <a:solidFill>
                  <a:srgbClr val="002060"/>
                </a:solidFill>
              </a:rPr>
              <a:t> key results/outcomes</a:t>
            </a:r>
          </a:p>
          <a:p>
            <a:pPr marL="457200" indent="-457200">
              <a:buFontTx/>
              <a:buChar char="-"/>
            </a:pPr>
            <a:r>
              <a:rPr lang="en-US" sz="2800" dirty="0" err="1">
                <a:solidFill>
                  <a:srgbClr val="002060"/>
                </a:solidFill>
              </a:rPr>
              <a:t>BiH</a:t>
            </a:r>
            <a:r>
              <a:rPr lang="en-US" sz="2800" dirty="0">
                <a:solidFill>
                  <a:srgbClr val="002060"/>
                </a:solidFill>
              </a:rPr>
              <a:t> presents its first SDG Voluntary Report in NY in July 2019</a:t>
            </a: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rgbClr val="002060"/>
                </a:solidFill>
              </a:rPr>
              <a:t>Institutions in </a:t>
            </a:r>
            <a:r>
              <a:rPr lang="en-US" sz="2800" dirty="0" err="1">
                <a:solidFill>
                  <a:srgbClr val="002060"/>
                </a:solidFill>
              </a:rPr>
              <a:t>BiH</a:t>
            </a:r>
            <a:r>
              <a:rPr lang="en-US" sz="2800" dirty="0">
                <a:solidFill>
                  <a:srgbClr val="002060"/>
                </a:solidFill>
              </a:rPr>
              <a:t> develop and adopt SDG Framework in </a:t>
            </a:r>
            <a:r>
              <a:rPr lang="en-US" sz="2800" dirty="0" err="1">
                <a:solidFill>
                  <a:srgbClr val="002060"/>
                </a:solidFill>
              </a:rPr>
              <a:t>BiH</a:t>
            </a:r>
            <a:r>
              <a:rPr lang="en-US" sz="2800" dirty="0">
                <a:solidFill>
                  <a:srgbClr val="002060"/>
                </a:solidFill>
              </a:rPr>
              <a:t>  document</a:t>
            </a: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rgbClr val="002060"/>
                </a:solidFill>
              </a:rPr>
              <a:t>SDGs integrated in regular strategic planning processes at </a:t>
            </a:r>
            <a:br>
              <a:rPr lang="en-US" sz="2800" dirty="0">
                <a:solidFill>
                  <a:srgbClr val="002060"/>
                </a:solidFill>
              </a:rPr>
            </a:br>
            <a:r>
              <a:rPr lang="en-US" sz="2800" dirty="0" err="1">
                <a:solidFill>
                  <a:srgbClr val="002060"/>
                </a:solidFill>
              </a:rPr>
              <a:t>BiH</a:t>
            </a:r>
            <a:r>
              <a:rPr lang="en-US" sz="2800" dirty="0">
                <a:solidFill>
                  <a:srgbClr val="002060"/>
                </a:solidFill>
              </a:rPr>
              <a:t>, </a:t>
            </a:r>
            <a:r>
              <a:rPr lang="en-US" sz="2800" dirty="0" err="1">
                <a:solidFill>
                  <a:srgbClr val="002060"/>
                </a:solidFill>
              </a:rPr>
              <a:t>FBiH</a:t>
            </a:r>
            <a:r>
              <a:rPr lang="en-US" sz="2800" dirty="0">
                <a:solidFill>
                  <a:srgbClr val="002060"/>
                </a:solidFill>
              </a:rPr>
              <a:t>, RS and BD levels (SDG and ILDP projects common effort)</a:t>
            </a:r>
          </a:p>
        </p:txBody>
      </p:sp>
    </p:spTree>
    <p:extLst>
      <p:ext uri="{BB962C8B-B14F-4D97-AF65-F5344CB8AC3E}">
        <p14:creationId xmlns:p14="http://schemas.microsoft.com/office/powerpoint/2010/main" val="3047717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674041" y="44217"/>
            <a:ext cx="5067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SDG ROLLOUT WORKING GROUP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759D87-9620-4FFC-920B-F8D525500A3A}"/>
              </a:ext>
            </a:extLst>
          </p:cNvPr>
          <p:cNvSpPr txBox="1"/>
          <p:nvPr/>
        </p:nvSpPr>
        <p:spPr>
          <a:xfrm>
            <a:off x="941098" y="779814"/>
            <a:ext cx="10483126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</a:rPr>
              <a:t>MEMBERSHIP:</a:t>
            </a:r>
          </a:p>
          <a:p>
            <a:endParaRPr lang="en-GB" sz="2400" b="1" dirty="0">
              <a:solidFill>
                <a:srgbClr val="002060"/>
              </a:solidFill>
            </a:endParaRPr>
          </a:p>
          <a:p>
            <a:r>
              <a:rPr lang="en-US" sz="2400" dirty="0">
                <a:solidFill>
                  <a:srgbClr val="002060"/>
                </a:solidFill>
              </a:rPr>
              <a:t>1.	Ministry of Foreign Affairs BIH (Co-chair)</a:t>
            </a:r>
          </a:p>
          <a:p>
            <a:r>
              <a:rPr lang="en-US" sz="2400" dirty="0">
                <a:solidFill>
                  <a:srgbClr val="002060"/>
                </a:solidFill>
              </a:rPr>
              <a:t>2.	BIH Directorate for Economic Planning</a:t>
            </a:r>
          </a:p>
          <a:p>
            <a:r>
              <a:rPr lang="en-US" sz="2400" dirty="0">
                <a:solidFill>
                  <a:srgbClr val="002060"/>
                </a:solidFill>
              </a:rPr>
              <a:t>3.	</a:t>
            </a:r>
            <a:r>
              <a:rPr lang="en-US" sz="2400" dirty="0" err="1">
                <a:solidFill>
                  <a:srgbClr val="002060"/>
                </a:solidFill>
              </a:rPr>
              <a:t>BiH</a:t>
            </a:r>
            <a:r>
              <a:rPr lang="en-US" sz="2400" dirty="0">
                <a:solidFill>
                  <a:srgbClr val="002060"/>
                </a:solidFill>
              </a:rPr>
              <a:t> Agency for Statistics</a:t>
            </a:r>
          </a:p>
          <a:p>
            <a:r>
              <a:rPr lang="en-US" sz="2400" dirty="0">
                <a:solidFill>
                  <a:srgbClr val="002060"/>
                </a:solidFill>
              </a:rPr>
              <a:t>4.	RS Ministry of European Integration and International Cooperation</a:t>
            </a:r>
          </a:p>
          <a:p>
            <a:r>
              <a:rPr lang="en-US" sz="2400" dirty="0">
                <a:solidFill>
                  <a:srgbClr val="002060"/>
                </a:solidFill>
              </a:rPr>
              <a:t>5.	RS Statistical Institute</a:t>
            </a:r>
          </a:p>
          <a:p>
            <a:r>
              <a:rPr lang="en-US" sz="2400" dirty="0">
                <a:solidFill>
                  <a:srgbClr val="002060"/>
                </a:solidFill>
              </a:rPr>
              <a:t>6.	Unit for Strategic Planning of the General Secretariat of the RS Government</a:t>
            </a:r>
          </a:p>
          <a:p>
            <a:r>
              <a:rPr lang="en-US" sz="2400" dirty="0">
                <a:solidFill>
                  <a:srgbClr val="002060"/>
                </a:solidFill>
              </a:rPr>
              <a:t>7.	FBIH Institute for Development Planning</a:t>
            </a:r>
          </a:p>
          <a:p>
            <a:r>
              <a:rPr lang="en-US" sz="2400" dirty="0">
                <a:solidFill>
                  <a:srgbClr val="002060"/>
                </a:solidFill>
              </a:rPr>
              <a:t>8.	</a:t>
            </a:r>
            <a:r>
              <a:rPr lang="en-US" sz="2400" dirty="0" err="1">
                <a:solidFill>
                  <a:srgbClr val="002060"/>
                </a:solidFill>
              </a:rPr>
              <a:t>FBiH</a:t>
            </a:r>
            <a:r>
              <a:rPr lang="en-US" sz="2400" dirty="0">
                <a:solidFill>
                  <a:srgbClr val="002060"/>
                </a:solidFill>
              </a:rPr>
              <a:t> Institute for Statistics</a:t>
            </a:r>
          </a:p>
          <a:p>
            <a:r>
              <a:rPr lang="en-US" sz="2400" dirty="0">
                <a:solidFill>
                  <a:srgbClr val="002060"/>
                </a:solidFill>
              </a:rPr>
              <a:t>9.	Office of the Prime Minister of </a:t>
            </a:r>
            <a:r>
              <a:rPr lang="en-US" sz="2400" dirty="0" err="1">
                <a:solidFill>
                  <a:srgbClr val="002060"/>
                </a:solidFill>
              </a:rPr>
              <a:t>FBiH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</a:p>
          <a:p>
            <a:r>
              <a:rPr lang="en-US" sz="2400" dirty="0">
                <a:solidFill>
                  <a:srgbClr val="002060"/>
                </a:solidFill>
              </a:rPr>
              <a:t>10.	</a:t>
            </a:r>
            <a:r>
              <a:rPr lang="en-US" sz="2400" dirty="0" err="1">
                <a:solidFill>
                  <a:srgbClr val="002060"/>
                </a:solidFill>
              </a:rPr>
              <a:t>Brcko</a:t>
            </a:r>
            <a:r>
              <a:rPr lang="en-US" sz="2400" dirty="0">
                <a:solidFill>
                  <a:srgbClr val="002060"/>
                </a:solidFill>
              </a:rPr>
              <a:t> District</a:t>
            </a:r>
          </a:p>
          <a:p>
            <a:r>
              <a:rPr lang="en-US" sz="2400" dirty="0">
                <a:solidFill>
                  <a:srgbClr val="002060"/>
                </a:solidFill>
              </a:rPr>
              <a:t>11.	United Nations in </a:t>
            </a:r>
            <a:r>
              <a:rPr lang="en-US" sz="2400" dirty="0" err="1">
                <a:solidFill>
                  <a:srgbClr val="002060"/>
                </a:solidFill>
              </a:rPr>
              <a:t>BiH</a:t>
            </a:r>
            <a:r>
              <a:rPr lang="en-US" sz="2400" dirty="0">
                <a:solidFill>
                  <a:srgbClr val="002060"/>
                </a:solidFill>
              </a:rPr>
              <a:t> (Co-chair)</a:t>
            </a:r>
          </a:p>
          <a:p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278EBD-61DE-4C60-9187-F1456C941E50}"/>
              </a:ext>
            </a:extLst>
          </p:cNvPr>
          <p:cNvSpPr txBox="1"/>
          <p:nvPr/>
        </p:nvSpPr>
        <p:spPr>
          <a:xfrm>
            <a:off x="7723163" y="4931731"/>
            <a:ext cx="3995224" cy="1323439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060"/>
                </a:solidFill>
              </a:rPr>
              <a:t>Three subgroups formed:</a:t>
            </a:r>
          </a:p>
          <a:p>
            <a:r>
              <a:rPr lang="en-US" sz="2000" dirty="0">
                <a:solidFill>
                  <a:srgbClr val="002060"/>
                </a:solidFill>
              </a:rPr>
              <a:t>- VNR subgroup</a:t>
            </a:r>
          </a:p>
          <a:p>
            <a:r>
              <a:rPr lang="en-US" sz="2000" dirty="0">
                <a:solidFill>
                  <a:srgbClr val="002060"/>
                </a:solidFill>
              </a:rPr>
              <a:t>- SDG Framework subgroup</a:t>
            </a:r>
          </a:p>
          <a:p>
            <a:r>
              <a:rPr lang="en-US" sz="2000" dirty="0">
                <a:solidFill>
                  <a:srgbClr val="002060"/>
                </a:solidFill>
              </a:rPr>
              <a:t>- SDG Data/statistics subgroup</a:t>
            </a:r>
          </a:p>
        </p:txBody>
      </p:sp>
    </p:spTree>
    <p:extLst>
      <p:ext uri="{BB962C8B-B14F-4D97-AF65-F5344CB8AC3E}">
        <p14:creationId xmlns:p14="http://schemas.microsoft.com/office/powerpoint/2010/main" val="1292258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929569-3E8A-4541-ACF0-94C04520EB4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01295" y="0"/>
            <a:ext cx="11789410" cy="6858000"/>
          </a:xfrm>
          <a:prstGeom prst="rect">
            <a:avLst/>
          </a:prstGeom>
        </p:spPr>
      </p:pic>
      <p:sp>
        <p:nvSpPr>
          <p:cNvPr id="2" name="Star: 7 Points 1">
            <a:extLst>
              <a:ext uri="{FF2B5EF4-FFF2-40B4-BE49-F238E27FC236}">
                <a16:creationId xmlns:a16="http://schemas.microsoft.com/office/drawing/2014/main" id="{9CB702A7-3657-4EE5-B45D-6803C184078A}"/>
              </a:ext>
            </a:extLst>
          </p:cNvPr>
          <p:cNvSpPr/>
          <p:nvPr/>
        </p:nvSpPr>
        <p:spPr>
          <a:xfrm>
            <a:off x="9464098" y="4649492"/>
            <a:ext cx="2402622" cy="2038027"/>
          </a:xfrm>
          <a:prstGeom prst="star7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solidFill>
                  <a:schemeClr val="tx1"/>
                </a:solidFill>
              </a:rPr>
              <a:t>BiH</a:t>
            </a:r>
            <a:r>
              <a:rPr lang="en-US" sz="2200" b="1" dirty="0">
                <a:solidFill>
                  <a:schemeClr val="tx1"/>
                </a:solidFill>
              </a:rPr>
              <a:t> </a:t>
            </a:r>
            <a:r>
              <a:rPr lang="en-US" sz="2200" b="1" dirty="0" err="1">
                <a:solidFill>
                  <a:schemeClr val="tx1"/>
                </a:solidFill>
              </a:rPr>
              <a:t>CoM</a:t>
            </a:r>
            <a:endParaRPr lang="en-US" sz="2200" b="1" dirty="0">
              <a:solidFill>
                <a:schemeClr val="tx1"/>
              </a:solidFill>
            </a:endParaRPr>
          </a:p>
          <a:p>
            <a:pPr algn="ctr"/>
            <a:r>
              <a:rPr lang="en-US" sz="2200" b="1" dirty="0">
                <a:solidFill>
                  <a:schemeClr val="tx1"/>
                </a:solidFill>
              </a:rPr>
              <a:t>Approval</a:t>
            </a:r>
          </a:p>
          <a:p>
            <a:pPr algn="ctr"/>
            <a:r>
              <a:rPr lang="en-US" sz="2200" b="1" dirty="0">
                <a:solidFill>
                  <a:schemeClr val="tx1"/>
                </a:solidFill>
              </a:rPr>
              <a:t>July 2018</a:t>
            </a:r>
          </a:p>
        </p:txBody>
      </p:sp>
    </p:spTree>
    <p:extLst>
      <p:ext uri="{BB962C8B-B14F-4D97-AF65-F5344CB8AC3E}">
        <p14:creationId xmlns:p14="http://schemas.microsoft.com/office/powerpoint/2010/main" val="3109373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41BCD3-C1CB-4DB2-A8AB-4E052A0A49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214" t="14564" r="39146" b="5026"/>
          <a:stretch/>
        </p:blipFill>
        <p:spPr>
          <a:xfrm>
            <a:off x="93362" y="0"/>
            <a:ext cx="4745926" cy="66920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423FB55-299D-41E9-8D06-831FF6D57CAA}"/>
              </a:ext>
            </a:extLst>
          </p:cNvPr>
          <p:cNvSpPr txBox="1"/>
          <p:nvPr/>
        </p:nvSpPr>
        <p:spPr>
          <a:xfrm>
            <a:off x="4579035" y="1201945"/>
            <a:ext cx="26447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FIRST VOLUNTARY REVIEW/REPORT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WRITTEN BY VNR SUBGROUP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DESCRIBES PROCESS TO DATE AND STARTING POINT</a:t>
            </a:r>
          </a:p>
          <a:p>
            <a:r>
              <a:rPr lang="en-US" b="1" dirty="0">
                <a:solidFill>
                  <a:srgbClr val="FF0000"/>
                </a:solidFill>
              </a:rPr>
              <a:t>ON the SDGs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750303-8A63-4519-AC90-2C06AC552F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651" t="23385" r="13632" b="6872"/>
          <a:stretch/>
        </p:blipFill>
        <p:spPr>
          <a:xfrm>
            <a:off x="6963507" y="205624"/>
            <a:ext cx="5017477" cy="648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812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37DEC8A94B88449FF593C44756D865" ma:contentTypeVersion="0" ma:contentTypeDescription="Create a new document." ma:contentTypeScope="" ma:versionID="f3a0e0f08b833c3793deb3c44968cf8a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BE91B886-03BE-4FEC-AC9F-7C21B56FBD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456C68CB-F1D2-430C-9FA8-3FB14F5596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B19E058-6919-4773-A35B-8E5EEE327477}">
  <ds:schemaRefs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http://purl.org/dc/terms/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14117</TotalTime>
  <Words>552</Words>
  <Application>Microsoft Office PowerPoint</Application>
  <PresentationFormat>Widescreen</PresentationFormat>
  <Paragraphs>142</Paragraphs>
  <Slides>25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Berlin Sans FB</vt:lpstr>
      <vt:lpstr>Calibri</vt:lpstr>
      <vt:lpstr>Calibri Light</vt:lpstr>
      <vt:lpstr>Impact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Envesa Hodzic-Kovac</dc:creator>
  <cp:lastModifiedBy>Envesa Hodzic-Kovac</cp:lastModifiedBy>
  <cp:revision>290</cp:revision>
  <cp:lastPrinted>2019-06-05T09:29:04Z</cp:lastPrinted>
  <dcterms:created xsi:type="dcterms:W3CDTF">2015-05-26T09:44:10Z</dcterms:created>
  <dcterms:modified xsi:type="dcterms:W3CDTF">2019-06-06T06:29:19Z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0x0101000937DEC8A94B88449FF593C44756D865</vt:lpwstr>
  </property>
</Properties>
</file>